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13"/>
  </p:notesMasterIdLst>
  <p:handoutMasterIdLst>
    <p:handoutMasterId r:id="rId14"/>
  </p:handoutMasterIdLst>
  <p:sldIdLst>
    <p:sldId id="764" r:id="rId2"/>
    <p:sldId id="765" r:id="rId3"/>
    <p:sldId id="766" r:id="rId4"/>
    <p:sldId id="767" r:id="rId5"/>
    <p:sldId id="768" r:id="rId6"/>
    <p:sldId id="769" r:id="rId7"/>
    <p:sldId id="770" r:id="rId8"/>
    <p:sldId id="771" r:id="rId9"/>
    <p:sldId id="772" r:id="rId10"/>
    <p:sldId id="773" r:id="rId11"/>
    <p:sldId id="7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60000"/>
    <a:srgbClr val="540000"/>
    <a:srgbClr val="CB2329"/>
    <a:srgbClr val="6AD2A0"/>
    <a:srgbClr val="6A9DD1"/>
    <a:srgbClr val="FF0000"/>
    <a:srgbClr val="DAE3F0"/>
    <a:srgbClr val="E7F1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9642" autoAdjust="0"/>
  </p:normalViewPr>
  <p:slideViewPr>
    <p:cSldViewPr>
      <p:cViewPr varScale="1">
        <p:scale>
          <a:sx n="80" d="100"/>
          <a:sy n="80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66F466-521B-46AB-923A-1FDAA5CC4E9D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222E8B-FE87-4E0F-AE07-1B3A8ECA4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BB73D7-8F5F-448A-A40B-498B126E3A17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6358E2-5DF2-4271-B301-8D1287A24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Times New Roman" pitchFamily="18" charset="0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>
              <a:latin typeface="Times New Roman" pitchFamily="18" charset="0"/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>
              <a:latin typeface="Times New Roman" pitchFamily="18" charset="0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F046-35D8-423F-9E65-14250E0BF8EB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68620-BDA7-4F5E-9B5E-FA8210917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9433-1AEC-4F1A-A23E-9961E185C261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7B8A-CA65-4BEB-9E26-35C9574F6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3991-3108-49E4-989B-D6BA10C8EE02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8891-C787-41CD-9754-ACEA1268C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40CB-06F5-4581-8A7F-C658F5276EF6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E138-6558-4D86-9F60-4FB5A64F4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A160-63E4-4D0C-AB68-48153FEAF776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E725-4327-432E-9B0C-44252FEFD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607B-9255-409E-86DB-AEFA36C0E73B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440C-2B72-4F0D-9BE3-2DD308319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964C-9986-4DB1-8CC0-A757FEEE5188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2179-76FA-464E-9A83-421280691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3A84-7D4C-45B2-BD97-4ED15B3F08FB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1E26-6FC1-4B6D-AF10-73E5F5645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2FAA-BDB7-4F4B-8A69-C4912F1970BC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98F5-FAE2-4DFE-8829-FC80F3EDE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1DB2-D738-4038-AC58-B46DDD61700B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B347-EA99-4DC5-A15D-3D05EBC36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D212-148A-431D-9992-2B9E04E61210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09F5-DC38-44D6-8857-C35E81B3D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fld id="{63BDE3F9-3C47-4B6F-A74A-7321C6C62547}" type="datetime1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624FC0C-99B9-471A-BA8E-5C1EEE48A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16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Times New Roman" pitchFamily="18" charset="0"/>
              <a:cs typeface="+mn-cs"/>
            </a:endParaRPr>
          </a:p>
        </p:txBody>
      </p:sp>
      <p:sp>
        <p:nvSpPr>
          <p:cNvPr id="9216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Times New Roman" pitchFamily="18" charset="0"/>
              <a:cs typeface="+mn-cs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21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921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921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218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18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18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9218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218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218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218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19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19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19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19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19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19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19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219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  <p:sp>
          <p:nvSpPr>
            <p:cNvPr id="9219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220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220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20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133" y="24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20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943" y="9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20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20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82" y="81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20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2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21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21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5032" y="5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9221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>
                <a:latin typeface="Times New Roman" pitchFamily="18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7" descr="Untitled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3749675"/>
            <a:ext cx="4395788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32345" y="1232756"/>
            <a:ext cx="761266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Вас є </a:t>
            </a:r>
            <a:r>
              <a:rPr lang="ru-RU" sz="5400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власний</a:t>
            </a:r>
            <a:r>
              <a:rPr lang="ru-RU" sz="5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сайт. </a:t>
            </a:r>
            <a:endParaRPr lang="en-US" sz="5400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5400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5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можна </a:t>
            </a:r>
            <a:r>
              <a:rPr lang="ru-RU" sz="5400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5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-14288" y="923925"/>
            <a:ext cx="9144001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i="1">
                <a:solidFill>
                  <a:srgbClr val="002060"/>
                </a:solidFill>
              </a:rPr>
              <a:t>Інтуїтивно зрозумілий інтерфейс дозволяє зробити </a:t>
            </a:r>
            <a:r>
              <a:rPr lang="ru-RU" sz="2600" b="1">
                <a:solidFill>
                  <a:srgbClr val="002060"/>
                </a:solidFill>
              </a:rPr>
              <a:t>простою роботу користувача </a:t>
            </a:r>
            <a:r>
              <a:rPr lang="ru-RU" sz="2600" i="1">
                <a:solidFill>
                  <a:srgbClr val="002060"/>
                </a:solidFill>
              </a:rPr>
              <a:t>навчального закладу, а розміщення в мережі </a:t>
            </a:r>
            <a:r>
              <a:rPr lang="en-US" sz="2600" i="1">
                <a:solidFill>
                  <a:srgbClr val="002060"/>
                </a:solidFill>
              </a:rPr>
              <a:t>Internet - </a:t>
            </a:r>
            <a:r>
              <a:rPr lang="ru-RU" sz="2600" i="1">
                <a:solidFill>
                  <a:srgbClr val="002060"/>
                </a:solidFill>
              </a:rPr>
              <a:t>отримати вільний </a:t>
            </a:r>
            <a:r>
              <a:rPr lang="ru-RU" sz="2600" b="1">
                <a:solidFill>
                  <a:srgbClr val="002060"/>
                </a:solidFill>
              </a:rPr>
              <a:t>доступ</a:t>
            </a:r>
            <a:r>
              <a:rPr lang="ru-RU" sz="2600" i="1">
                <a:solidFill>
                  <a:srgbClr val="002060"/>
                </a:solidFill>
              </a:rPr>
              <a:t> до сайту і сервісів з будь-якого комп'ютера або мобільного пристрою (планшет, смартфон) </a:t>
            </a:r>
            <a:r>
              <a:rPr lang="ru-RU" sz="2600" b="1">
                <a:solidFill>
                  <a:srgbClr val="002060"/>
                </a:solidFill>
              </a:rPr>
              <a:t>через </a:t>
            </a:r>
            <a:r>
              <a:rPr lang="en-US" sz="2600" b="1">
                <a:solidFill>
                  <a:srgbClr val="002060"/>
                </a:solidFill>
              </a:rPr>
              <a:t>web</a:t>
            </a:r>
            <a:r>
              <a:rPr lang="uk-UA" sz="2600" b="1">
                <a:solidFill>
                  <a:srgbClr val="002060"/>
                </a:solidFill>
              </a:rPr>
              <a:t>-</a:t>
            </a:r>
            <a:r>
              <a:rPr lang="ru-RU" sz="2600" b="1">
                <a:solidFill>
                  <a:srgbClr val="002060"/>
                </a:solidFill>
              </a:rPr>
              <a:t>браузер.</a:t>
            </a:r>
          </a:p>
          <a:p>
            <a:pPr algn="just"/>
            <a:endParaRPr lang="ru-RU" sz="2600" i="1">
              <a:solidFill>
                <a:srgbClr val="002060"/>
              </a:solidFill>
            </a:endParaRPr>
          </a:p>
          <a:p>
            <a:pPr algn="just"/>
            <a:endParaRPr lang="ru-RU" sz="2600" i="1">
              <a:solidFill>
                <a:srgbClr val="002060"/>
              </a:solidFill>
            </a:endParaRPr>
          </a:p>
          <a:p>
            <a:pPr algn="just"/>
            <a:r>
              <a:rPr lang="ru-RU" sz="2600" b="1">
                <a:solidFill>
                  <a:srgbClr val="002060"/>
                </a:solidFill>
              </a:rPr>
              <a:t>	Безпека та Надійність </a:t>
            </a:r>
            <a:r>
              <a:rPr lang="ru-RU" sz="2600" i="1">
                <a:solidFill>
                  <a:srgbClr val="002060"/>
                </a:solidFill>
              </a:rPr>
              <a:t>під час роботи з сервісами системи.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6850" y="1125538"/>
            <a:ext cx="8208963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6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60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6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ru-RU" sz="6000" b="1" i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Рисунок 4" descr="Untitled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852738"/>
            <a:ext cx="496887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227013" y="1233488"/>
            <a:ext cx="86899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b="1" i="1">
                <a:solidFill>
                  <a:srgbClr val="002060"/>
                </a:solidFill>
              </a:rPr>
              <a:t>1</a:t>
            </a:r>
            <a:r>
              <a:rPr lang="ru-RU" sz="2600" i="1">
                <a:solidFill>
                  <a:srgbClr val="002060"/>
                </a:solidFill>
              </a:rPr>
              <a:t>. Навчальні заклади </a:t>
            </a:r>
            <a:r>
              <a:rPr lang="ru-RU" sz="2600" b="1" i="1">
                <a:solidFill>
                  <a:srgbClr val="002060"/>
                </a:solidFill>
              </a:rPr>
              <a:t>можуть використовувати </a:t>
            </a:r>
            <a:r>
              <a:rPr lang="ru-RU" sz="2600" i="1">
                <a:solidFill>
                  <a:srgbClr val="002060"/>
                </a:solidFill>
              </a:rPr>
              <a:t>в своїй роботі </a:t>
            </a:r>
            <a:r>
              <a:rPr lang="ru-RU" sz="2600" b="1" i="1">
                <a:solidFill>
                  <a:srgbClr val="002060"/>
                </a:solidFill>
              </a:rPr>
              <a:t>як всі сервіси</a:t>
            </a:r>
            <a:r>
              <a:rPr lang="ru-RU" sz="2600" i="1">
                <a:solidFill>
                  <a:srgbClr val="002060"/>
                </a:solidFill>
              </a:rPr>
              <a:t>, об'єднуючи їх в рамках створюваного Конструктором сайту, </a:t>
            </a:r>
            <a:r>
              <a:rPr lang="ru-RU" sz="2600" b="1" i="1">
                <a:solidFill>
                  <a:srgbClr val="002060"/>
                </a:solidFill>
              </a:rPr>
              <a:t>так і окремі модулі порталу </a:t>
            </a:r>
            <a:r>
              <a:rPr lang="ru-RU" sz="2600" i="1">
                <a:solidFill>
                  <a:srgbClr val="002060"/>
                </a:solidFill>
              </a:rPr>
              <a:t>«Класна Оцінка», які необхідні навчальному закладу в його діяльності.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3770313"/>
            <a:ext cx="799623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419975" y="3794125"/>
            <a:ext cx="1423988" cy="2774950"/>
          </a:xfrm>
          <a:prstGeom prst="roundRect">
            <a:avLst/>
          </a:prstGeom>
          <a:solidFill>
            <a:srgbClr val="CB2329">
              <a:alpha val="10000"/>
            </a:srgbClr>
          </a:solidFill>
          <a:ln>
            <a:solidFill>
              <a:srgbClr val="CB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6389" name="Рисунок 7" descr="LOGO_K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8563" y="4378325"/>
            <a:ext cx="1168400" cy="547688"/>
          </a:xfrm>
          <a:prstGeom prst="rect">
            <a:avLst/>
          </a:prstGeom>
          <a:solidFill>
            <a:schemeClr val="bg1"/>
          </a:solidFill>
          <a:ln w="9525">
            <a:solidFill>
              <a:srgbClr val="CB2329"/>
            </a:solidFill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27013" y="3867150"/>
            <a:ext cx="6900862" cy="1935163"/>
          </a:xfrm>
          <a:prstGeom prst="wedgeRoundRectCallout">
            <a:avLst>
              <a:gd name="adj1" fmla="val 56660"/>
              <a:gd name="adj2" fmla="val -13555"/>
              <a:gd name="adj3" fmla="val 16667"/>
            </a:avLst>
          </a:prstGeom>
          <a:solidFill>
            <a:schemeClr val="bg1">
              <a:alpha val="79000"/>
            </a:schemeClr>
          </a:solidFill>
          <a:ln>
            <a:solidFill>
              <a:srgbClr val="6A9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2500" i="1" dirty="0">
                <a:solidFill>
                  <a:srgbClr val="012D71"/>
                </a:solidFill>
                <a:latin typeface="Arial" charset="0"/>
                <a:cs typeface="Arial" charset="0"/>
              </a:rPr>
              <a:t>Для </a:t>
            </a:r>
            <a:r>
              <a:rPr lang="ru-RU" sz="2500" i="1" dirty="0" err="1">
                <a:solidFill>
                  <a:srgbClr val="012D71"/>
                </a:solidFill>
                <a:latin typeface="Arial" charset="0"/>
                <a:cs typeface="Arial" charset="0"/>
              </a:rPr>
              <a:t>зручності</a:t>
            </a:r>
            <a:r>
              <a:rPr lang="ru-RU" sz="2500" i="1" dirty="0">
                <a:solidFill>
                  <a:srgbClr val="012D71"/>
                </a:solidFill>
                <a:latin typeface="Arial" charset="0"/>
                <a:cs typeface="Arial" charset="0"/>
              </a:rPr>
              <a:t> </a:t>
            </a:r>
            <a:r>
              <a:rPr lang="ru-RU" sz="2500" i="1" dirty="0" err="1">
                <a:solidFill>
                  <a:srgbClr val="012D71"/>
                </a:solidFill>
                <a:latin typeface="Arial" charset="0"/>
                <a:cs typeface="Arial" charset="0"/>
              </a:rPr>
              <a:t>користувачів</a:t>
            </a:r>
            <a:r>
              <a:rPr lang="ru-RU" sz="2500" i="1" dirty="0">
                <a:solidFill>
                  <a:srgbClr val="012D71"/>
                </a:solidFill>
                <a:latin typeface="Arial" charset="0"/>
                <a:cs typeface="Arial" charset="0"/>
              </a:rPr>
              <a:t>, в </a:t>
            </a:r>
            <a:r>
              <a:rPr lang="ru-RU" sz="2500" i="1" dirty="0" err="1">
                <a:solidFill>
                  <a:srgbClr val="012D71"/>
                </a:solidFill>
                <a:latin typeface="Arial" charset="0"/>
                <a:cs typeface="Arial" charset="0"/>
              </a:rPr>
              <a:t>існуючий</a:t>
            </a:r>
            <a:r>
              <a:rPr lang="ru-RU" sz="2500" i="1" dirty="0">
                <a:solidFill>
                  <a:srgbClr val="012D71"/>
                </a:solidFill>
                <a:latin typeface="Arial" charset="0"/>
                <a:cs typeface="Arial" charset="0"/>
              </a:rPr>
              <a:t> сайт </a:t>
            </a:r>
            <a:r>
              <a:rPr lang="ru-RU" sz="2500" i="1" dirty="0" err="1">
                <a:solidFill>
                  <a:srgbClr val="012D71"/>
                </a:solidFill>
                <a:latin typeface="Arial" charset="0"/>
                <a:cs typeface="Arial" charset="0"/>
              </a:rPr>
              <a:t>навчального</a:t>
            </a:r>
            <a:r>
              <a:rPr lang="ru-RU" sz="2500" i="1" dirty="0">
                <a:solidFill>
                  <a:srgbClr val="012D71"/>
                </a:solidFill>
                <a:latin typeface="Arial" charset="0"/>
                <a:cs typeface="Arial" charset="0"/>
              </a:rPr>
              <a:t> закладу </a:t>
            </a:r>
            <a:r>
              <a:rPr lang="ru-RU" sz="2500" i="1" dirty="0" err="1">
                <a:solidFill>
                  <a:srgbClr val="012D71"/>
                </a:solidFill>
                <a:latin typeface="Arial" charset="0"/>
                <a:cs typeface="Arial" charset="0"/>
              </a:rPr>
              <a:t>вбудовується</a:t>
            </a:r>
            <a:r>
              <a:rPr lang="ru-RU" sz="2500" i="1" dirty="0">
                <a:solidFill>
                  <a:srgbClr val="012D71"/>
                </a:solidFill>
                <a:latin typeface="Arial" charset="0"/>
                <a:cs typeface="Arial" charset="0"/>
              </a:rPr>
              <a:t> </a:t>
            </a:r>
            <a:r>
              <a:rPr lang="ru-RU" sz="2500" i="1" dirty="0">
                <a:solidFill>
                  <a:srgbClr val="012D71"/>
                </a:solidFill>
                <a:latin typeface="Arial" charset="0"/>
                <a:cs typeface="Arial" charset="0"/>
              </a:rPr>
              <a:t>система </a:t>
            </a:r>
            <a:r>
              <a:rPr lang="ru-RU" sz="2500" i="1" dirty="0" err="1">
                <a:solidFill>
                  <a:srgbClr val="012D71"/>
                </a:solidFill>
                <a:latin typeface="Arial" charset="0"/>
                <a:cs typeface="Arial" charset="0"/>
              </a:rPr>
              <a:t>авторизації</a:t>
            </a:r>
            <a:r>
              <a:rPr lang="ru-RU" sz="2500" i="1" dirty="0">
                <a:solidFill>
                  <a:srgbClr val="012D71"/>
                </a:solidFill>
                <a:latin typeface="Arial" charset="0"/>
                <a:cs typeface="Arial" charset="0"/>
              </a:rPr>
              <a:t> «</a:t>
            </a:r>
            <a:r>
              <a:rPr lang="ru-RU" sz="2500" i="1" dirty="0" err="1">
                <a:solidFill>
                  <a:srgbClr val="012D71"/>
                </a:solidFill>
                <a:latin typeface="Arial" charset="0"/>
                <a:cs typeface="Arial" charset="0"/>
              </a:rPr>
              <a:t>Класної</a:t>
            </a:r>
            <a:r>
              <a:rPr lang="ru-RU" sz="2500" i="1" dirty="0">
                <a:solidFill>
                  <a:srgbClr val="012D71"/>
                </a:solidFill>
                <a:latin typeface="Arial" charset="0"/>
                <a:cs typeface="Arial" charset="0"/>
              </a:rPr>
              <a:t> </a:t>
            </a:r>
            <a:r>
              <a:rPr lang="ru-RU" sz="2500" i="1" dirty="0" err="1">
                <a:solidFill>
                  <a:srgbClr val="012D71"/>
                </a:solidFill>
                <a:latin typeface="Arial" charset="0"/>
                <a:cs typeface="Arial" charset="0"/>
              </a:rPr>
              <a:t>Оцінки</a:t>
            </a:r>
            <a:r>
              <a:rPr lang="ru-RU" sz="2500" i="1" dirty="0">
                <a:solidFill>
                  <a:srgbClr val="012D71"/>
                </a:solidFill>
                <a:latin typeface="Arial" charset="0"/>
                <a:cs typeface="Arial" charset="0"/>
              </a:rPr>
              <a:t>».</a:t>
            </a:r>
            <a:endParaRPr lang="ru-RU" sz="2500" i="1" dirty="0">
              <a:solidFill>
                <a:srgbClr val="012D7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836613"/>
            <a:ext cx="9144000" cy="606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4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 err="1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Додаткові</a:t>
            </a:r>
            <a:r>
              <a:rPr lang="ru-RU" sz="3200" b="1" dirty="0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сервіси</a:t>
            </a:r>
            <a:r>
              <a:rPr lang="ru-RU" sz="3200" b="1" dirty="0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200" b="1" dirty="0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200" b="1" dirty="0" err="1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Класної</a:t>
            </a:r>
            <a:r>
              <a:rPr lang="ru-RU" sz="3200" b="1" dirty="0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Оцінки</a:t>
            </a:r>
            <a:r>
              <a:rPr lang="ru-RU" sz="3200" b="1" dirty="0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sz="3200" b="1" dirty="0">
              <a:solidFill>
                <a:srgbClr val="4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2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Електронний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документообіг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дистанційного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повноцінного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сайту для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вчителя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Блоги.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Форум.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Персональні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повідомлення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масова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розсилка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мережа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Фотогалерея.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Стрічка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Запрошення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користувачам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приєднатися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33363" y="836613"/>
            <a:ext cx="86772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b="1" i="1">
                <a:solidFill>
                  <a:srgbClr val="002060"/>
                </a:solidFill>
              </a:rPr>
              <a:t>2</a:t>
            </a:r>
            <a:r>
              <a:rPr lang="ru-RU" sz="2600" b="1">
                <a:solidFill>
                  <a:srgbClr val="002060"/>
                </a:solidFill>
              </a:rPr>
              <a:t>. </a:t>
            </a:r>
            <a:r>
              <a:rPr lang="ru-RU" sz="2600" b="1" i="1">
                <a:solidFill>
                  <a:srgbClr val="002060"/>
                </a:solidFill>
              </a:rPr>
              <a:t>Перенесення сайту організації на </a:t>
            </a:r>
            <a:r>
              <a:rPr lang="en-US" sz="2600" b="1" i="1">
                <a:solidFill>
                  <a:srgbClr val="002060"/>
                </a:solidFill>
              </a:rPr>
              <a:t>L</a:t>
            </a:r>
            <a:r>
              <a:rPr lang="ru-RU" sz="2600" b="1" i="1">
                <a:solidFill>
                  <a:srgbClr val="002060"/>
                </a:solidFill>
              </a:rPr>
              <a:t>MS і хостинг «Класна Оцінка»:</a:t>
            </a:r>
          </a:p>
          <a:p>
            <a:pPr algn="just"/>
            <a:endParaRPr lang="ru-RU" sz="2600" i="1">
              <a:solidFill>
                <a:srgbClr val="002060"/>
              </a:solidFill>
            </a:endParaRPr>
          </a:p>
          <a:p>
            <a:pPr algn="ctr"/>
            <a:r>
              <a:rPr lang="ru-RU" sz="2600" i="1">
                <a:solidFill>
                  <a:srgbClr val="002060"/>
                </a:solidFill>
              </a:rPr>
              <a:t>- Якщо у Вас немає власного доменного імені - на першому кроці Конструктора сайту в п. 5 вибираєте будь-який домен зі списку: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34489" t="31599" r="38579" b="38580"/>
          <a:stretch>
            <a:fillRect/>
          </a:stretch>
        </p:blipFill>
        <p:spPr bwMode="auto">
          <a:xfrm>
            <a:off x="2016125" y="3602038"/>
            <a:ext cx="50403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34016" t="38741" r="18971" b="42780"/>
          <a:stretch>
            <a:fillRect/>
          </a:stretch>
        </p:blipFill>
        <p:spPr bwMode="auto">
          <a:xfrm>
            <a:off x="107950" y="4767263"/>
            <a:ext cx="89312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944563"/>
            <a:ext cx="9053513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Перенесення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сайту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хостинг «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Класна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>
              <a:defRPr/>
            </a:pP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2800" i="1" dirty="0" err="1">
                <a:solidFill>
                  <a:srgbClr val="002060"/>
                </a:solidFill>
              </a:rPr>
              <a:t>Якщо</a:t>
            </a:r>
            <a:r>
              <a:rPr lang="ru-RU" sz="2800" i="1" dirty="0">
                <a:solidFill>
                  <a:srgbClr val="002060"/>
                </a:solidFill>
              </a:rPr>
              <a:t> є </a:t>
            </a:r>
            <a:r>
              <a:rPr lang="ru-RU" sz="2800" b="1" i="1" dirty="0" err="1">
                <a:solidFill>
                  <a:srgbClr val="002060"/>
                </a:solidFill>
              </a:rPr>
              <a:t>власне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доменне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ім'я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- на </a:t>
            </a:r>
            <a:r>
              <a:rPr lang="ru-RU" sz="2800" i="1" dirty="0" err="1">
                <a:solidFill>
                  <a:srgbClr val="002060"/>
                </a:solidFill>
              </a:rPr>
              <a:t>першому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кроці</a:t>
            </a:r>
            <a:r>
              <a:rPr lang="ru-RU" sz="2800" i="1" dirty="0">
                <a:solidFill>
                  <a:srgbClr val="002060"/>
                </a:solidFill>
              </a:rPr>
              <a:t> Конструктора сайту в п. </a:t>
            </a:r>
            <a:r>
              <a:rPr lang="ru-RU" sz="2800" i="1" dirty="0">
                <a:solidFill>
                  <a:srgbClr val="002060"/>
                </a:solidFill>
              </a:rPr>
              <a:t>5 </a:t>
            </a:r>
            <a:r>
              <a:rPr lang="ru-RU" sz="2800" i="1" dirty="0">
                <a:solidFill>
                  <a:srgbClr val="002060"/>
                </a:solidFill>
              </a:rPr>
              <a:t>ставите </a:t>
            </a:r>
            <a:r>
              <a:rPr lang="ru-RU" sz="2800" i="1" u="sng" dirty="0">
                <a:solidFill>
                  <a:srgbClr val="002060"/>
                </a:solidFill>
              </a:rPr>
              <a:t>«У мене є </a:t>
            </a:r>
            <a:r>
              <a:rPr lang="ru-RU" sz="2800" i="1" u="sng" dirty="0" err="1">
                <a:solidFill>
                  <a:srgbClr val="002060"/>
                </a:solidFill>
              </a:rPr>
              <a:t>свій</a:t>
            </a:r>
            <a:r>
              <a:rPr lang="ru-RU" sz="2800" i="1" u="sng" dirty="0">
                <a:solidFill>
                  <a:srgbClr val="002060"/>
                </a:solidFill>
              </a:rPr>
              <a:t> домен»</a:t>
            </a:r>
            <a:r>
              <a:rPr lang="ru-RU" sz="2800" i="1" dirty="0">
                <a:solidFill>
                  <a:srgbClr val="002060"/>
                </a:solidFill>
              </a:rPr>
              <a:t>, вносите </a:t>
            </a:r>
            <a:r>
              <a:rPr lang="ru-RU" sz="2800" i="1" dirty="0" err="1">
                <a:solidFill>
                  <a:srgbClr val="002060"/>
                </a:solidFill>
              </a:rPr>
              <a:t>назву</a:t>
            </a:r>
            <a:r>
              <a:rPr lang="ru-RU" sz="2800" i="1" dirty="0">
                <a:solidFill>
                  <a:srgbClr val="002060"/>
                </a:solidFill>
              </a:rPr>
              <a:t> домену та </a:t>
            </a:r>
            <a:r>
              <a:rPr lang="ru-RU" sz="2800" i="1" dirty="0" err="1">
                <a:solidFill>
                  <a:srgbClr val="002060"/>
                </a:solidFill>
              </a:rPr>
              <a:t>прописуєте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IP-адресу </a:t>
            </a:r>
            <a:r>
              <a:rPr lang="ru-RU" sz="2800" i="1" dirty="0">
                <a:solidFill>
                  <a:srgbClr val="002060"/>
                </a:solidFill>
              </a:rPr>
              <a:t>сервера </a:t>
            </a:r>
            <a:r>
              <a:rPr lang="ru-RU" sz="2800" i="1" dirty="0">
                <a:solidFill>
                  <a:srgbClr val="002060"/>
                </a:solidFill>
              </a:rPr>
              <a:t>«</a:t>
            </a:r>
            <a:r>
              <a:rPr lang="ru-RU" sz="2800" i="1" dirty="0" err="1">
                <a:solidFill>
                  <a:srgbClr val="002060"/>
                </a:solidFill>
              </a:rPr>
              <a:t>Класної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Оцінки</a:t>
            </a:r>
            <a:r>
              <a:rPr lang="ru-RU" sz="2800" i="1" dirty="0">
                <a:solidFill>
                  <a:srgbClr val="002060"/>
                </a:solidFill>
              </a:rPr>
              <a:t>» в </a:t>
            </a:r>
            <a:r>
              <a:rPr lang="ru-RU" sz="2800" i="1" dirty="0" err="1">
                <a:solidFill>
                  <a:srgbClr val="002060"/>
                </a:solidFill>
              </a:rPr>
              <a:t>налаштуваннях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свого</a:t>
            </a:r>
            <a:r>
              <a:rPr lang="ru-RU" sz="2800" i="1" dirty="0">
                <a:solidFill>
                  <a:srgbClr val="002060"/>
                </a:solidFill>
              </a:rPr>
              <a:t> домену.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2333625"/>
            <a:ext cx="6008687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352800"/>
            <a:ext cx="5908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7925" y="2324100"/>
            <a:ext cx="655955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0" y="1038225"/>
            <a:ext cx="9007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i="1">
                <a:solidFill>
                  <a:srgbClr val="002060"/>
                </a:solidFill>
              </a:rPr>
              <a:t>L</a:t>
            </a:r>
            <a:r>
              <a:rPr lang="ru-RU" sz="2600" i="1">
                <a:solidFill>
                  <a:srgbClr val="002060"/>
                </a:solidFill>
              </a:rPr>
              <a:t>MS «Класна Оцінка» дає можливість навчальному закладу створити </a:t>
            </a:r>
            <a:r>
              <a:rPr lang="ru-RU" sz="2600" b="1" i="1">
                <a:solidFill>
                  <a:srgbClr val="002060"/>
                </a:solidFill>
              </a:rPr>
              <a:t>власний багатомовний повноцінний сучасний портал ...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719138" y="942975"/>
            <a:ext cx="7013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... </a:t>
            </a:r>
            <a:r>
              <a:rPr lang="ru-RU" sz="2800" i="1">
                <a:solidFill>
                  <a:srgbClr val="002060"/>
                </a:solidFill>
              </a:rPr>
              <a:t>зі зручною інтеграцією всіх сервісів </a:t>
            </a:r>
            <a:r>
              <a:rPr lang="ru-RU" sz="2800" b="1" i="1">
                <a:solidFill>
                  <a:srgbClr val="002060"/>
                </a:solidFill>
              </a:rPr>
              <a:t>...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1420813"/>
            <a:ext cx="51657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1738" y="1493838"/>
            <a:ext cx="5402262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3105150"/>
            <a:ext cx="551338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6588" y="2917825"/>
            <a:ext cx="5849937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84463"/>
            <a:ext cx="91440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990600"/>
            <a:ext cx="9144000" cy="209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розподіленою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системою прав доступу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наповнювати</a:t>
            </a:r>
            <a:r>
              <a:rPr lang="ru-RU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портал практично кожному 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керівнику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(директору),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вчителям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викладачам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учням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батькам…</a:t>
            </a:r>
          </a:p>
          <a:p>
            <a:pPr algn="just">
              <a:defRPr/>
            </a:pPr>
            <a:endParaRPr lang="ru-RU" sz="2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836613"/>
            <a:ext cx="9144000" cy="189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Платформу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розроблено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урахуванням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 та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специфіки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школи,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залученням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провідних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викладачів-методистів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555" name="Рисунок 3" descr="Untitled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3352800"/>
            <a:ext cx="512127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107950" y="4184650"/>
            <a:ext cx="457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002060"/>
                </a:solidFill>
              </a:rPr>
              <a:t>У створенні системи</a:t>
            </a:r>
          </a:p>
          <a:p>
            <a:pPr>
              <a:lnSpc>
                <a:spcPct val="150000"/>
              </a:lnSpc>
            </a:pPr>
            <a:r>
              <a:rPr lang="ru-RU" sz="2800" i="1">
                <a:solidFill>
                  <a:srgbClr val="002060"/>
                </a:solidFill>
              </a:rPr>
              <a:t>моніторингу</a:t>
            </a:r>
          </a:p>
          <a:p>
            <a:r>
              <a:rPr lang="ru-RU" sz="2800" i="1">
                <a:solidFill>
                  <a:srgbClr val="002060"/>
                </a:solidFill>
              </a:rPr>
              <a:t>приймали участь</a:t>
            </a:r>
          </a:p>
          <a:p>
            <a:r>
              <a:rPr lang="ru-RU" sz="2800" i="1">
                <a:solidFill>
                  <a:srgbClr val="002060"/>
                </a:solidFill>
              </a:rPr>
              <a:t>фахівці</a:t>
            </a:r>
          </a:p>
          <a:p>
            <a:r>
              <a:rPr lang="ru-RU" sz="2800" i="1">
                <a:solidFill>
                  <a:srgbClr val="002060"/>
                </a:solidFill>
              </a:rPr>
              <a:t>управління освіти.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6650</TotalTime>
  <Words>260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Arial</vt:lpstr>
      <vt:lpstr>Comic Sans MS</vt:lpstr>
      <vt:lpstr>Wingdings</vt:lpstr>
      <vt:lpstr>Times New Roman</vt:lpstr>
      <vt:lpstr>Пастель</vt:lpstr>
      <vt:lpstr>Пастель</vt:lpstr>
      <vt:lpstr>Пастель</vt:lpstr>
      <vt:lpstr>Пастель</vt:lpstr>
      <vt:lpstr>Пастель</vt:lpstr>
      <vt:lpstr>Пастель</vt:lpstr>
      <vt:lpstr>Пастель</vt:lpstr>
      <vt:lpstr>Пастель</vt:lpstr>
      <vt:lpstr>Пастель</vt:lpstr>
      <vt:lpstr>Пастель</vt:lpstr>
      <vt:lpstr>Пастель</vt:lpstr>
      <vt:lpstr>Пастель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694</cp:revision>
  <dcterms:created xsi:type="dcterms:W3CDTF">2009-08-09T10:55:04Z</dcterms:created>
  <dcterms:modified xsi:type="dcterms:W3CDTF">2016-12-06T11:07:50Z</dcterms:modified>
</cp:coreProperties>
</file>